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6" r:id="rId4"/>
    <p:sldId id="258" r:id="rId5"/>
    <p:sldId id="259" r:id="rId6"/>
    <p:sldId id="267" r:id="rId7"/>
    <p:sldId id="268" r:id="rId8"/>
    <p:sldId id="269" r:id="rId9"/>
    <p:sldId id="270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13.05.2025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13.05.2025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13.05.2025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13.05.2025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13.05.2025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3" descr="17074114-shutterstock_791260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04131" y="-387424"/>
            <a:ext cx="11665296" cy="78040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9592" y="836712"/>
            <a:ext cx="520482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Презентация о приготовлении </a:t>
            </a:r>
            <a:r>
              <a:rPr lang="ru-RU" sz="4400" b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400" b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поваром </a:t>
            </a: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школьной столовой </a:t>
            </a:r>
            <a:b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горячего завтрака</a:t>
            </a:r>
            <a:endParaRPr lang="ru-RU" sz="44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1800" y="49701"/>
            <a:ext cx="27567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МОУ Шиловская СШ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7074114-shutterstock_791260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53561" y="0"/>
            <a:ext cx="10614959" cy="7101408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-324544" y="1556792"/>
            <a:ext cx="6665168" cy="40530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Спасибо за внимание!</a:t>
            </a:r>
            <a:endParaRPr lang="ru-RU" sz="48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6" name="Рисунок 5" descr="56794360.png"/>
          <p:cNvPicPr>
            <a:picLocks noChangeAspect="1"/>
          </p:cNvPicPr>
          <p:nvPr/>
        </p:nvPicPr>
        <p:blipFill>
          <a:blip r:embed="rId3" cstate="print"/>
          <a:srcRect l="63608" t="-999" b="65000"/>
          <a:stretch>
            <a:fillRect/>
          </a:stretch>
        </p:blipFill>
        <p:spPr>
          <a:xfrm>
            <a:off x="1619672" y="3284984"/>
            <a:ext cx="2736304" cy="2728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323528" y="404664"/>
            <a:ext cx="8208912" cy="1656184"/>
          </a:xfrm>
        </p:spPr>
        <p:txBody>
          <a:bodyPr/>
          <a:lstStyle/>
          <a:p>
            <a:pPr algn="just"/>
            <a:r>
              <a:rPr lang="ru-RU" dirty="0" smtClean="0">
                <a:latin typeface="+mj-lt"/>
                <a:cs typeface="Times New Roman" pitchFamily="18" charset="0"/>
              </a:rPr>
              <a:t>     Школьные завтраки – это не только важная составляющая часть дневного рациона ребенка, но и основа его физического и интеллектуального развития.</a:t>
            </a:r>
            <a:endParaRPr lang="ru-RU" dirty="0">
              <a:latin typeface="+mj-lt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700808"/>
            <a:ext cx="3888432" cy="5184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5"/>
          <p:cNvSpPr txBox="1">
            <a:spLocks/>
          </p:cNvSpPr>
          <p:nvPr/>
        </p:nvSpPr>
        <p:spPr>
          <a:xfrm>
            <a:off x="323528" y="1844824"/>
            <a:ext cx="4464496" cy="46291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Рано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 утром на рассвете, 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ru-RU" sz="2800" baseline="0" dirty="0" smtClean="0">
                <a:latin typeface="+mj-lt"/>
                <a:cs typeface="Times New Roman" pitchFamily="18" charset="0"/>
              </a:rPr>
              <a:t>Когда</a:t>
            </a:r>
            <a:r>
              <a:rPr lang="ru-RU" sz="2800" dirty="0" smtClean="0">
                <a:latin typeface="+mj-lt"/>
                <a:cs typeface="Times New Roman" pitchFamily="18" charset="0"/>
              </a:rPr>
              <a:t> спят еще все дети, 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Повара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 наши спешат,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ru-RU" sz="2800" baseline="0" dirty="0" smtClean="0">
                <a:latin typeface="+mj-lt"/>
                <a:cs typeface="Times New Roman" pitchFamily="18" charset="0"/>
              </a:rPr>
              <a:t>Приготовить</a:t>
            </a:r>
            <a:r>
              <a:rPr lang="ru-RU" sz="2800" dirty="0" smtClean="0">
                <a:latin typeface="+mj-lt"/>
                <a:cs typeface="Times New Roman" pitchFamily="18" charset="0"/>
              </a:rPr>
              <a:t> всё хотят. 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Чтобы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 вкусные 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вареники</a:t>
            </a:r>
            <a:endParaRPr kumimoji="0" lang="ru-RU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cs typeface="Times New Roman" pitchFamily="18" charset="0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ru-RU" sz="2800" baseline="0" dirty="0" smtClean="0">
                <a:latin typeface="+mj-lt"/>
                <a:cs typeface="Times New Roman" pitchFamily="18" charset="0"/>
              </a:rPr>
              <a:t>Уплетали</a:t>
            </a:r>
            <a:r>
              <a:rPr lang="ru-RU" sz="2800" dirty="0" smtClean="0">
                <a:latin typeface="+mj-lt"/>
                <a:cs typeface="Times New Roman" pitchFamily="18" charset="0"/>
              </a:rPr>
              <a:t> наши дети.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И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 полезное какао,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ru-RU" sz="2800" baseline="0" dirty="0" smtClean="0">
                <a:latin typeface="+mj-lt"/>
                <a:cs typeface="Times New Roman" pitchFamily="18" charset="0"/>
              </a:rPr>
              <a:t>Чтоб</a:t>
            </a:r>
            <a:r>
              <a:rPr lang="ru-RU" sz="2800" dirty="0" smtClean="0">
                <a:latin typeface="+mj-lt"/>
                <a:cs typeface="Times New Roman" pitchFamily="18" charset="0"/>
              </a:rPr>
              <a:t> учится хорошо!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cs typeface="Times New Roman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961" y="332656"/>
            <a:ext cx="3655218" cy="4873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base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Здоровое питание – залог хорошей успеваемости!</a:t>
            </a:r>
            <a:endParaRPr lang="ru-RU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 txBox="1">
            <a:spLocks/>
          </p:cNvSpPr>
          <p:nvPr/>
        </p:nvSpPr>
        <p:spPr>
          <a:xfrm>
            <a:off x="323528" y="1600200"/>
            <a:ext cx="3538736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algn="just" fontAlgn="base"/>
            <a:r>
              <a:rPr lang="ru-RU" sz="2400" dirty="0" smtClean="0"/>
              <a:t>         Каждый прием пищи ребенка в школе должно включать </a:t>
            </a:r>
            <a:br>
              <a:rPr lang="ru-RU" sz="2400" dirty="0" smtClean="0"/>
            </a:br>
            <a:r>
              <a:rPr lang="ru-RU" sz="2400" b="1" dirty="0" smtClean="0"/>
              <a:t>основные четыре группы продуктов</a:t>
            </a:r>
            <a:r>
              <a:rPr lang="ru-RU" sz="2400" dirty="0" smtClean="0"/>
              <a:t>:</a:t>
            </a:r>
          </a:p>
          <a:p>
            <a:pPr algn="just" fontAlgn="base">
              <a:buFont typeface="Arial" pitchFamily="34" charset="0"/>
              <a:buChar char="•"/>
            </a:pPr>
            <a:r>
              <a:rPr lang="ru-RU" sz="2400" dirty="0" smtClean="0"/>
              <a:t>белковая пища </a:t>
            </a:r>
            <a:br>
              <a:rPr lang="ru-RU" sz="2400" dirty="0" smtClean="0"/>
            </a:br>
            <a:r>
              <a:rPr lang="ru-RU" sz="2400" dirty="0" smtClean="0"/>
              <a:t> (</a:t>
            </a:r>
            <a:r>
              <a:rPr lang="ru-RU" sz="2400" i="1" dirty="0" smtClean="0"/>
              <a:t>рыба, мясо</a:t>
            </a:r>
            <a:r>
              <a:rPr lang="ru-RU" sz="2400" dirty="0" smtClean="0"/>
              <a:t>),</a:t>
            </a:r>
          </a:p>
          <a:p>
            <a:pPr algn="just" fontAlgn="base">
              <a:buFont typeface="Arial" pitchFamily="34" charset="0"/>
              <a:buChar char="•"/>
            </a:pPr>
            <a:r>
              <a:rPr lang="ru-RU" sz="2400" dirty="0" smtClean="0"/>
              <a:t>злаки (</a:t>
            </a:r>
            <a:r>
              <a:rPr lang="ru-RU" sz="2400" i="1" dirty="0" smtClean="0"/>
              <a:t>каша, хлопья</a:t>
            </a:r>
            <a:r>
              <a:rPr lang="ru-RU" sz="2400" dirty="0" smtClean="0"/>
              <a:t>),</a:t>
            </a:r>
          </a:p>
          <a:p>
            <a:pPr algn="just" fontAlgn="base">
              <a:buFont typeface="Arial" pitchFamily="34" charset="0"/>
              <a:buChar char="•"/>
            </a:pPr>
            <a:r>
              <a:rPr lang="ru-RU" sz="2400" dirty="0" smtClean="0"/>
              <a:t>молочные или кисломолочные продукты,</a:t>
            </a:r>
          </a:p>
          <a:p>
            <a:pPr algn="just" fontAlgn="base">
              <a:buFont typeface="Arial" pitchFamily="34" charset="0"/>
              <a:buChar char="•"/>
            </a:pPr>
            <a:r>
              <a:rPr lang="ru-RU" sz="2400" dirty="0" smtClean="0"/>
              <a:t>фрукты или овощи.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248" y="2132856"/>
            <a:ext cx="4463988" cy="2975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5"/>
          <p:cNvSpPr txBox="1">
            <a:spLocks/>
          </p:cNvSpPr>
          <p:nvPr/>
        </p:nvSpPr>
        <p:spPr>
          <a:xfrm>
            <a:off x="323528" y="1600200"/>
            <a:ext cx="3538736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algn="ctr" fontAlgn="base"/>
            <a:r>
              <a:rPr lang="ru-RU" sz="2400" dirty="0" smtClean="0"/>
              <a:t>        Школьная нагрузка требует повышенной концентрации внимания, а значит, завтрак для школьника должен быть максимально полезным и полноценным. </a:t>
            </a:r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88640"/>
            <a:ext cx="4252777" cy="56703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634082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Завтрак – залог здоровья!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6168175"/>
              </p:ext>
            </p:extLst>
          </p:nvPr>
        </p:nvGraphicFramePr>
        <p:xfrm>
          <a:off x="740768" y="1486534"/>
          <a:ext cx="7287616" cy="20144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01818">
                  <a:extLst>
                    <a:ext uri="{9D8B030D-6E8A-4147-A177-3AD203B41FA5}">
                      <a16:colId xmlns:a16="http://schemas.microsoft.com/office/drawing/2014/main" val="2832967190"/>
                    </a:ext>
                  </a:extLst>
                </a:gridCol>
                <a:gridCol w="5165258">
                  <a:extLst>
                    <a:ext uri="{9D8B030D-6E8A-4147-A177-3AD203B41FA5}">
                      <a16:colId xmlns:a16="http://schemas.microsoft.com/office/drawing/2014/main" val="530642337"/>
                    </a:ext>
                  </a:extLst>
                </a:gridCol>
                <a:gridCol w="920540">
                  <a:extLst>
                    <a:ext uri="{9D8B030D-6E8A-4147-A177-3AD203B41FA5}">
                      <a16:colId xmlns:a16="http://schemas.microsoft.com/office/drawing/2014/main" val="3532380528"/>
                    </a:ext>
                  </a:extLst>
                </a:gridCol>
              </a:tblGrid>
              <a:tr h="4025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№</a:t>
                      </a:r>
                      <a:br>
                        <a:rPr lang="ru-RU" sz="800">
                          <a:effectLst/>
                        </a:rPr>
                      </a:br>
                      <a:r>
                        <a:rPr lang="ru-RU" sz="800">
                          <a:effectLst/>
                        </a:rPr>
                        <a:t>рец.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Прием пищи, наименование блюда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Масса порции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31866916"/>
                  </a:ext>
                </a:extLst>
              </a:tr>
              <a:tr h="192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049769350"/>
                  </a:ext>
                </a:extLst>
              </a:tr>
              <a:tr h="2582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330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Соус сметанный 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694505786"/>
                  </a:ext>
                </a:extLst>
              </a:tr>
              <a:tr h="3353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54-23гн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Кофейный напиток с молоком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928452840"/>
                  </a:ext>
                </a:extLst>
              </a:tr>
              <a:tr h="2753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394-У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Вареники с картофелем 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150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759229510"/>
                  </a:ext>
                </a:extLst>
              </a:tr>
              <a:tr h="2753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Пром.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Яблоко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120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807859435"/>
                  </a:ext>
                </a:extLst>
              </a:tr>
              <a:tr h="2753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Пром.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Хлеб пшеничный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50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857137523"/>
                  </a:ext>
                </a:extLst>
              </a:tr>
            </a:tbl>
          </a:graphicData>
        </a:graphic>
      </p:graphicFrame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881870"/>
            <a:ext cx="7211144" cy="604664"/>
          </a:xfrm>
        </p:spPr>
        <p:txBody>
          <a:bodyPr/>
          <a:lstStyle/>
          <a:p>
            <a:r>
              <a:rPr lang="ru-RU" dirty="0" smtClean="0"/>
              <a:t>Сегодня на завтрак: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896906"/>
            <a:ext cx="2211710" cy="294894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928" y="3896906"/>
            <a:ext cx="2220821" cy="296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79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48680"/>
            <a:ext cx="3463471" cy="4617961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836712"/>
            <a:ext cx="3429000" cy="4572000"/>
          </a:xfrm>
        </p:spPr>
      </p:pic>
    </p:spTree>
    <p:extLst>
      <p:ext uri="{BB962C8B-B14F-4D97-AF65-F5344CB8AC3E}">
        <p14:creationId xmlns:p14="http://schemas.microsoft.com/office/powerpoint/2010/main" val="403901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695963"/>
            <a:ext cx="3429000" cy="457200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92696"/>
            <a:ext cx="3429000" cy="4572000"/>
          </a:xfrm>
        </p:spPr>
      </p:pic>
    </p:spTree>
    <p:extLst>
      <p:ext uri="{BB962C8B-B14F-4D97-AF65-F5344CB8AC3E}">
        <p14:creationId xmlns:p14="http://schemas.microsoft.com/office/powerpoint/2010/main" val="195826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80727"/>
            <a:ext cx="3618403" cy="482453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930143"/>
            <a:ext cx="3694278" cy="492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0568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96</TotalTime>
  <Words>148</Words>
  <Application>Microsoft Office PowerPoint</Application>
  <PresentationFormat>Экран (4:3)</PresentationFormat>
  <Paragraphs>42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Century Schoolbook</vt:lpstr>
      <vt:lpstr>Times New Roman</vt:lpstr>
      <vt:lpstr>Wingdings</vt:lpstr>
      <vt:lpstr>Wingdings 2</vt:lpstr>
      <vt:lpstr>Эркер</vt:lpstr>
      <vt:lpstr>Презентация PowerPoint</vt:lpstr>
      <vt:lpstr>Презентация PowerPoint</vt:lpstr>
      <vt:lpstr>Презентация PowerPoint</vt:lpstr>
      <vt:lpstr>Здоровое питание – залог хорошей успеваемости!</vt:lpstr>
      <vt:lpstr>Презентация PowerPoint</vt:lpstr>
      <vt:lpstr>Завтрак – залог здоровья!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Альбина</dc:creator>
  <cp:lastModifiedBy>Главный</cp:lastModifiedBy>
  <cp:revision>15</cp:revision>
  <dcterms:created xsi:type="dcterms:W3CDTF">2017-11-25T14:32:45Z</dcterms:created>
  <dcterms:modified xsi:type="dcterms:W3CDTF">2025-05-13T05:51:00Z</dcterms:modified>
</cp:coreProperties>
</file>